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8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5712B-AD5F-4458-9042-A750FC9335AA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E6C70-F22E-4BB5-A746-A52D078EB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2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8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1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8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96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06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6C70-F22E-4BB5-A746-A52D078EB5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8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7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476751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3200"/>
            </a:lvl1pPr>
            <a:lvl2pPr>
              <a:spcBef>
                <a:spcPts val="0"/>
              </a:spcBef>
              <a:spcAft>
                <a:spcPts val="1200"/>
              </a:spcAft>
              <a:defRPr sz="2933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6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23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2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62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16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182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88B89-A380-074F-75D7-477368D80C5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332162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.org.uk/consultatio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54082" y="2115264"/>
            <a:ext cx="8483836" cy="1468967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sz="4200" b="1" dirty="0">
                <a:ea typeface="ＭＳ Ｐゴシック" pitchFamily="34" charset="-128"/>
              </a:rPr>
              <a:t>Your views on our priorities for the year ahead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5952" y="3815358"/>
            <a:ext cx="9680096" cy="1593668"/>
          </a:xfrm>
        </p:spPr>
        <p:txBody>
          <a:bodyPr/>
          <a:lstStyle/>
          <a:p>
            <a: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  <a:t>Liz Rosser, Executive Director, Operations and Resources</a:t>
            </a:r>
          </a:p>
          <a:p>
            <a: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  <a:t>Richard Silver, Policy Associate</a:t>
            </a:r>
            <a:b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</a:br>
            <a:endParaRPr lang="en-GB" sz="28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4B89-ACC2-453B-A3E2-F87174E5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Tell us</a:t>
            </a:r>
            <a:r>
              <a:rPr lang="en-GB" sz="2800" dirty="0"/>
              <a:t> </a:t>
            </a:r>
            <a:r>
              <a:rPr lang="en-GB" sz="4000" dirty="0"/>
              <a:t>your</a:t>
            </a:r>
            <a:r>
              <a:rPr lang="en-GB" sz="2800" dirty="0"/>
              <a:t> </a:t>
            </a:r>
            <a:r>
              <a:rPr lang="en-GB" sz="4000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0B80-AD90-4781-B555-AE685ED4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718973"/>
            <a:ext cx="11523133" cy="3074614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r>
              <a:rPr lang="en-GB" sz="2800" dirty="0"/>
              <a:t>Respond to the consultation: </a:t>
            </a:r>
            <a:r>
              <a:rPr lang="en-GB" sz="2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sra.org.uk/consultations</a:t>
            </a: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spcAft>
                <a:spcPts val="3000"/>
              </a:spcAft>
              <a:buNone/>
            </a:pPr>
            <a:r>
              <a:rPr lang="en-GB" sz="2800" dirty="0"/>
              <a:t>Closing dates: </a:t>
            </a:r>
          </a:p>
          <a:p>
            <a:pPr marL="803275" indent="-447675">
              <a:spcAft>
                <a:spcPts val="3000"/>
              </a:spcAft>
            </a:pPr>
            <a:r>
              <a:rPr lang="en-GB" sz="2800" dirty="0"/>
              <a:t>Practising certificate fee and compensation fund: 24 June</a:t>
            </a:r>
          </a:p>
          <a:p>
            <a:pPr marL="803275" indent="-447675">
              <a:spcAft>
                <a:spcPts val="3000"/>
              </a:spcAft>
            </a:pPr>
            <a:r>
              <a:rPr lang="en-GB" sz="2800" dirty="0"/>
              <a:t>Business plan: 2 July </a:t>
            </a:r>
          </a:p>
        </p:txBody>
      </p:sp>
    </p:spTree>
    <p:extLst>
      <p:ext uri="{BB962C8B-B14F-4D97-AF65-F5344CB8AC3E}">
        <p14:creationId xmlns:p14="http://schemas.microsoft.com/office/powerpoint/2010/main" val="278674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4B89-ACC2-453B-A3E2-F87174E5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Tell us</a:t>
            </a:r>
            <a:r>
              <a:rPr lang="en-GB" sz="2800" dirty="0"/>
              <a:t> </a:t>
            </a:r>
            <a:r>
              <a:rPr lang="en-GB" sz="4000" dirty="0"/>
              <a:t>your</a:t>
            </a:r>
            <a:r>
              <a:rPr lang="en-GB" sz="2800" dirty="0"/>
              <a:t> </a:t>
            </a:r>
            <a:r>
              <a:rPr lang="en-GB" sz="4000" dirty="0"/>
              <a:t>views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BD849-ED4F-B01F-B21A-B0951235D736}"/>
              </a:ext>
            </a:extLst>
          </p:cNvPr>
          <p:cNvSpPr txBox="1">
            <a:spLocks/>
          </p:cNvSpPr>
          <p:nvPr/>
        </p:nvSpPr>
        <p:spPr bwMode="auto">
          <a:xfrm>
            <a:off x="334434" y="1842826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32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990575" indent="-380990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 sz="2933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523962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2667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2133547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743131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»"/>
              <a:defRPr sz="2133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3160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Our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619848"/>
            <a:ext cx="10578070" cy="4977801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Consulting on our plans for second year of 2023-26 Corporate Strategy: </a:t>
            </a:r>
          </a:p>
          <a:p>
            <a:pPr lvl="1">
              <a:spcBef>
                <a:spcPts val="24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m</a:t>
            </a:r>
            <a:r>
              <a:rPr lang="en-GB" sz="2600" kern="0" dirty="0"/>
              <a:t>ission: ‘</a:t>
            </a:r>
            <a:r>
              <a:rPr lang="en-GB" sz="2600" dirty="0"/>
              <a:t>driving confidence and trust </a:t>
            </a:r>
            <a:r>
              <a:rPr lang="en-GB" sz="2600" kern="0" dirty="0"/>
              <a:t>in legal services’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f</a:t>
            </a:r>
            <a:r>
              <a:rPr lang="en-GB" sz="2600" kern="0" dirty="0"/>
              <a:t>our strategic priorities to support this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EDI considerations and steps to secure good access to justice threaded throughout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GB" sz="2800" dirty="0"/>
              <a:t>Will also talk through budget, PC fee and compensation fund contributions</a:t>
            </a:r>
          </a:p>
          <a:p>
            <a:pPr marL="0" indent="0">
              <a:spcAft>
                <a:spcPts val="0"/>
              </a:spcAft>
              <a:buNone/>
            </a:pP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9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Priority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1029978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deliver high professional standards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GB" sz="2800" dirty="0"/>
              <a:t>Our consumer protection review</a:t>
            </a:r>
            <a:endParaRPr lang="en-GB" sz="2800" kern="0" dirty="0"/>
          </a:p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In-house solicitors: strengthen engagement to ensure right standards</a:t>
            </a:r>
          </a:p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</a:t>
            </a:r>
            <a:r>
              <a:rPr lang="en-GB" sz="2800" kern="0" dirty="0"/>
              <a:t>xploration and responses to EDI issues, evaluation framework</a:t>
            </a:r>
          </a:p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Improve approach to enforcement</a:t>
            </a:r>
          </a:p>
          <a:p>
            <a:pPr marL="0" indent="0">
              <a:spcAft>
                <a:spcPts val="0"/>
              </a:spcAft>
              <a:buNone/>
            </a:pP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8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Priority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deliver high professional standards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GB" sz="2800" dirty="0"/>
              <a:t>SQE: three-year evaluation and Welsh language </a:t>
            </a:r>
            <a:endParaRPr lang="en-GB" sz="2800" kern="0" dirty="0"/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Continuing competence process 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New regulatory objective, mone</a:t>
            </a:r>
            <a:r>
              <a:rPr lang="en-GB" sz="2800" dirty="0"/>
              <a:t>y laundering regulations </a:t>
            </a:r>
            <a:endParaRPr lang="en-GB" sz="2800" kern="0" dirty="0"/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Improvements to our casework processes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Priority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1080778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strengthen our risk based and proactive regulation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Deliver data strategy and expand our use of data analysis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Delive</a:t>
            </a:r>
            <a:r>
              <a:rPr lang="en-GB" sz="2800" dirty="0"/>
              <a:t>r programme of thematic reviews </a:t>
            </a:r>
            <a:endParaRPr lang="en-GB" sz="2800" kern="0" dirty="0"/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Data-based programme of proactive sanctions supervision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Already making good progress 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8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Priority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1080778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support innovation and technology 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Develop regulatory approach to AI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</a:t>
            </a:r>
            <a:r>
              <a:rPr lang="en-GB" sz="2800" kern="0" dirty="0"/>
              <a:t>evelop our support for small law firms to adopt technology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Regulators' Pioneer Fund: progress outcomes </a:t>
            </a:r>
            <a:r>
              <a:rPr lang="en-GB" sz="2800" dirty="0"/>
              <a:t>t</a:t>
            </a:r>
            <a:r>
              <a:rPr lang="en-GB" sz="2800" kern="0" dirty="0"/>
              <a:t>o increase the use of technology-enabled dispute resolution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Working to keep pace and consider future challenges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9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Priority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4" y="1800189"/>
            <a:ext cx="11510160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be an authoritative and inclusive organisation, meeting the needs of the public, consumers, those we regulate and our staff 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</a:t>
            </a:r>
            <a:r>
              <a:rPr lang="en-GB" sz="2800" kern="0" dirty="0"/>
              <a:t>xtend customer service plans/model into more operational areas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Continuous improvement culture, communications review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Diversity in SRA leadership, closing ethnicity and gender pay-gaps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Environmental, social and governance (ESG) commitments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Budget and fees 24/25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4" y="1800189"/>
            <a:ext cx="11368645" cy="4797460"/>
          </a:xfrm>
        </p:spPr>
        <p:txBody>
          <a:bodyPr/>
          <a:lstStyle/>
          <a:p>
            <a:pPr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SRA proportion of practising certificate fee unchanged </a:t>
            </a:r>
          </a:p>
          <a:p>
            <a:pPr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The Law Society has consulted on its own business plan and budget</a:t>
            </a:r>
          </a:p>
          <a:p>
            <a:pPr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Feedback from both consultations will be used to jointly set practising certificate fee level</a:t>
            </a:r>
          </a:p>
        </p:txBody>
      </p:sp>
    </p:spTree>
    <p:extLst>
      <p:ext uri="{BB962C8B-B14F-4D97-AF65-F5344CB8AC3E}">
        <p14:creationId xmlns:p14="http://schemas.microsoft.com/office/powerpoint/2010/main" val="184106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Budget and fees 24/25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4" y="1800189"/>
            <a:ext cx="11368645" cy="4797460"/>
          </a:xfrm>
        </p:spPr>
        <p:txBody>
          <a:bodyPr/>
          <a:lstStyle/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Compensation fund contributions increasing for firms and individuals – first increase in five years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Fund reserves reduced: interventions have more than doubled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Worked to reduce impact of increased costs: 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33" dirty="0"/>
              <a:t>budgetary controls, negotiation of banking facility, rebuilding reserves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Large support for maintaining the viability of the fund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533" dirty="0"/>
          </a:p>
        </p:txBody>
      </p:sp>
    </p:spTree>
    <p:extLst>
      <p:ext uri="{BB962C8B-B14F-4D97-AF65-F5344CB8AC3E}">
        <p14:creationId xmlns:p14="http://schemas.microsoft.com/office/powerpoint/2010/main" val="32515987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428</Words>
  <Application>Microsoft Office PowerPoint</Application>
  <PresentationFormat>Widescreen</PresentationFormat>
  <Paragraphs>66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Aptos</vt:lpstr>
      <vt:lpstr>Arial</vt:lpstr>
      <vt:lpstr>Courier New</vt:lpstr>
      <vt:lpstr>Default Design</vt:lpstr>
      <vt:lpstr>Your views on our priorities for the year ahead</vt:lpstr>
      <vt:lpstr>Our consultation</vt:lpstr>
      <vt:lpstr>Priority one</vt:lpstr>
      <vt:lpstr>Priority one</vt:lpstr>
      <vt:lpstr>Priority two</vt:lpstr>
      <vt:lpstr>Priority three</vt:lpstr>
      <vt:lpstr>Priority four</vt:lpstr>
      <vt:lpstr>Budget and fees 24/25</vt:lpstr>
      <vt:lpstr>Budget and fees 24/25</vt:lpstr>
      <vt:lpstr>Tell us your views</vt:lpstr>
      <vt:lpstr>Tell us your 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views on our priorities for the year ahead</dc:title>
  <dc:creator>Solicitors Regulation Authority (SRA)</dc:creator>
  <cp:lastModifiedBy>Matthew Maidment</cp:lastModifiedBy>
  <cp:revision>5</cp:revision>
  <dcterms:created xsi:type="dcterms:W3CDTF">2024-06-06T12:50:47Z</dcterms:created>
  <dcterms:modified xsi:type="dcterms:W3CDTF">2024-06-11T14:04:46Z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2024-06-06T14:29:58Z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bb2fad84-ef48-41f2-9b3a-f811cd19412a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</Properties>
</file>