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handoutMasterIdLst>
    <p:handoutMasterId r:id="rId13"/>
  </p:handoutMasterIdLst>
  <p:sldIdLst>
    <p:sldId id="261" r:id="rId3"/>
    <p:sldId id="280" r:id="rId4"/>
    <p:sldId id="263" r:id="rId5"/>
    <p:sldId id="260" r:id="rId6"/>
    <p:sldId id="265" r:id="rId7"/>
    <p:sldId id="267" r:id="rId8"/>
    <p:sldId id="268" r:id="rId9"/>
    <p:sldId id="269" r:id="rId10"/>
    <p:sldId id="281" r:id="rId11"/>
    <p:sldId id="279" r:id="rId12"/>
  </p:sldIdLst>
  <p:sldSz cx="9144000" cy="5143500" type="screen16x9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50" d="100"/>
          <a:sy n="150" d="100"/>
        </p:scale>
        <p:origin x="510" y="12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660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7944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733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79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45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285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310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338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14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A11006-E3CE-AFC3-F493-81C3BD3DB96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6350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62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ilexconsultation@sra.org.uk" TargetMode="External"/><Relationship Id="rId2" Type="http://schemas.openxmlformats.org/officeDocument/2006/relationships/hyperlink" Target="https://www.sra.org.uk/regulation-cilex-member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pitchFamily="34" charset="-128"/>
              </a:rPr>
              <a:t>Arrangements for SRA regulation of CILEX members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6A8D-8246-4A6E-A4BC-0E086F716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Questions?</a:t>
            </a:r>
          </a:p>
        </p:txBody>
      </p:sp>
      <p:pic>
        <p:nvPicPr>
          <p:cNvPr id="4" name="Content Placeholder 3" descr="Questions">
            <a:extLst>
              <a:ext uri="{FF2B5EF4-FFF2-40B4-BE49-F238E27FC236}">
                <a16:creationId xmlns:a16="http://schemas.microsoft.com/office/drawing/2014/main" id="{9828DD87-6BBC-4883-9778-2AF3649BC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3218" y="1419225"/>
            <a:ext cx="3357563" cy="3357563"/>
          </a:xfrm>
        </p:spPr>
      </p:pic>
    </p:spTree>
    <p:extLst>
      <p:ext uri="{BB962C8B-B14F-4D97-AF65-F5344CB8AC3E}">
        <p14:creationId xmlns:p14="http://schemas.microsoft.com/office/powerpoint/2010/main" val="51648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5977036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Overview - key SRA proposals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7614"/>
            <a:ext cx="8175117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Regulatory standards – covering authorised CILEX members under a separate Code of Conduct, and reauthorising CILEX firms as SRA firms</a:t>
            </a:r>
          </a:p>
          <a:p>
            <a:pPr eaLnBrk="1" hangingPunct="1"/>
            <a:endParaRPr lang="en-GB" dirty="0">
              <a:ea typeface="ＭＳ Ｐゴシック" pitchFamily="34" charset="-128"/>
            </a:endParaRPr>
          </a:p>
          <a:p>
            <a:r>
              <a:rPr lang="en-GB" dirty="0">
                <a:ea typeface="ＭＳ Ｐゴシック" pitchFamily="34" charset="-128"/>
              </a:rPr>
              <a:t>Education and authorisation – keeping a distinct identity for CILEX members</a:t>
            </a:r>
          </a:p>
          <a:p>
            <a:endParaRPr lang="en-GB" dirty="0">
              <a:ea typeface="ＭＳ Ｐゴシック" pitchFamily="34" charset="-128"/>
            </a:endParaRPr>
          </a:p>
          <a:p>
            <a:r>
              <a:rPr lang="en-GB" dirty="0">
                <a:ea typeface="ＭＳ Ｐゴシック" pitchFamily="34" charset="-128"/>
              </a:rPr>
              <a:t>Enforcement, including a joined-up approach where CILEX members work in SRA firms</a:t>
            </a:r>
          </a:p>
          <a:p>
            <a:pPr eaLnBrk="1" hangingPunct="1"/>
            <a:endParaRPr lang="en-GB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50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700"/>
              <a:t>Regulatory standards - individuals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9FED18-7E86-4855-3C76-257715BC3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397" y="1131589"/>
            <a:ext cx="4965356" cy="3848149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 wrap="square" anchor="t">
            <a:normAutofit/>
          </a:bodyPr>
          <a:lstStyle/>
          <a:p>
            <a:pPr marL="0" indent="0" eaLnBrk="1" hangingPunct="1">
              <a:buNone/>
            </a:pPr>
            <a:endParaRPr lang="en-GB"/>
          </a:p>
          <a:p>
            <a:pPr marL="0" indent="0" eaLnBrk="1" hangingPunct="1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15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5689004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SRA CILEX Code of Conduct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7614"/>
            <a:ext cx="7583487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Principles based on the core principles in the current CILEX Code of Conduct </a:t>
            </a:r>
          </a:p>
          <a:p>
            <a:pPr eaLnBrk="1" hangingPunct="1"/>
            <a:endParaRPr lang="en-GB" dirty="0">
              <a:ea typeface="ＭＳ Ｐゴシック" pitchFamily="34" charset="-128"/>
            </a:endParaRP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Requirements aligned with the Code for Solicitors, including on client information, managing conflicts, reporting to us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Authorised CILEX lawyers and solicitors regulated to similar high professional standards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700"/>
              <a:t>Regulatory standards - firms</a:t>
            </a:r>
          </a:p>
        </p:txBody>
      </p:sp>
      <p:pic>
        <p:nvPicPr>
          <p:cNvPr id="3" name="Picture 2" descr="A group of red and white rectangular signs&#10;&#10;Description automatically generated">
            <a:extLst>
              <a:ext uri="{FF2B5EF4-FFF2-40B4-BE49-F238E27FC236}">
                <a16:creationId xmlns:a16="http://schemas.microsoft.com/office/drawing/2014/main" id="{0C3C5866-507B-4CCC-A8C2-5A0CA05D5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304" y="1203598"/>
            <a:ext cx="4803391" cy="3816913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 wrap="square" anchor="t">
            <a:normAutofit/>
          </a:bodyPr>
          <a:lstStyle/>
          <a:p>
            <a:pPr marL="0" indent="0" eaLnBrk="1" hangingPunct="1">
              <a:buNone/>
            </a:pPr>
            <a:endParaRPr lang="en-GB"/>
          </a:p>
          <a:p>
            <a:pPr marL="0" indent="0" eaLnBrk="1" hangingPunct="1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73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540097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Education and authorisation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03598"/>
            <a:ext cx="7583487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Keeping a clear separate CILEX route to becoming an authorised legal professional</a:t>
            </a:r>
          </a:p>
          <a:p>
            <a:pPr eaLnBrk="1" hangingPunct="1"/>
            <a:endParaRPr lang="en-GB" dirty="0">
              <a:ea typeface="ＭＳ Ｐゴシック" pitchFamily="34" charset="-128"/>
            </a:endParaRP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Authorisation decisions: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who takes decisions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rights of review and appeal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Continuing competence – evolving our action plan for solicitors to cover authorised CILEX lawyers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5689004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Investigation and enforcement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75606"/>
            <a:ext cx="8353300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Powers and controls over authorised CILEX lawyers 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Harmonised with existing powers over people working in SRA firms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status of authorised CILEX lawyer will be the primary grounds for action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Disciplinary decisions: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who takes decisions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rights of review and appeal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publication of decisions and costs</a:t>
            </a:r>
          </a:p>
        </p:txBody>
      </p:sp>
    </p:spTree>
    <p:extLst>
      <p:ext uri="{BB962C8B-B14F-4D97-AF65-F5344CB8AC3E}">
        <p14:creationId xmlns:p14="http://schemas.microsoft.com/office/powerpoint/2010/main" val="215150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3478"/>
            <a:ext cx="720080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Client protection and consumer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75606"/>
            <a:ext cx="7583487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>
                <a:ea typeface="ＭＳ Ｐゴシック" pitchFamily="34" charset="-128"/>
              </a:rPr>
              <a:t>CILEX firms reauthorised as SRA firms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Indemnity insurance – required minimum coverage for incorporated firms rising from £2m to £3m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Client access to SRA Compensation Fund: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will require law change to cover firms owned and managed only by CILEX lawyers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34" charset="-128"/>
              </a:rPr>
              <a:t>interim arrangements underwritten by CILEX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SRA consumer information rules will apply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611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1098-212B-EDB8-6896-98BB0621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5401295" cy="85725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700" dirty="0"/>
              <a:t>Consultation and contact details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01A453-7181-6B69-FC83-283E81BCC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028" y="1347614"/>
            <a:ext cx="7277316" cy="34386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Read the consultation paper and respond online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https://www.sra.org.uk/regulation-cilex-members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Consultation closes on 22 November 2023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Questions? Please contact us at: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cilexconsultation@sra.org.uk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29743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1454</TotalTime>
  <Words>305</Words>
  <Application>Microsoft Office PowerPoint</Application>
  <PresentationFormat>On-screen Show (16:9)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Default Design</vt:lpstr>
      <vt:lpstr>1_Default Design</vt:lpstr>
      <vt:lpstr>Arrangements for SRA regulation of CILEX members</vt:lpstr>
      <vt:lpstr>Overview - key SRA proposals</vt:lpstr>
      <vt:lpstr>Regulatory standards - individuals</vt:lpstr>
      <vt:lpstr>SRA CILEX Code of Conduct</vt:lpstr>
      <vt:lpstr>Regulatory standards - firms</vt:lpstr>
      <vt:lpstr>Education and authorisation</vt:lpstr>
      <vt:lpstr>Investigation and enforcement</vt:lpstr>
      <vt:lpstr>Client protection and consumer information</vt:lpstr>
      <vt:lpstr>Consultation and contact details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Arrangements for SRA regulation of CILEX members</dc:title>
  <dc:creator>Solicitor Regulation Authority (SRA)</dc:creator>
  <cp:lastModifiedBy>Matthew Maidment</cp:lastModifiedBy>
  <cp:revision>8</cp:revision>
  <cp:lastPrinted>2023-10-02T09:16:10Z</cp:lastPrinted>
  <dcterms:created xsi:type="dcterms:W3CDTF">2023-08-21T08:55:45Z</dcterms:created>
  <dcterms:modified xsi:type="dcterms:W3CDTF">2023-10-10T07:48:42Z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2023-08-21T08:55:52Z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eb3538ed-4251-44b8-8951-bae0d8728687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Design:4</vt:lpwstr>
  </property>
  <property fmtid="{D5CDD505-2E9C-101B-9397-08002B2CF9AE}" pid="10" name="ClassificationContentMarkingHeaderText">
    <vt:lpwstr>Sensitivity: General</vt:lpwstr>
  </property>
</Properties>
</file>